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ศึกษา" charset="1" panose="00000000000000000000"/>
      <p:regular r:id="rId14"/>
    </p:embeddedFont>
    <p:embeddedFont>
      <p:font typeface="ศึกษา Bold" charset="1" panose="00000000000000000000"/>
      <p:regular r:id="rId15"/>
    </p:embeddedFont>
    <p:embeddedFont>
      <p:font typeface="ศึกษา Thin" charset="1" panose="00000000000000000000"/>
      <p:regular r:id="rId16"/>
    </p:embeddedFont>
    <p:embeddedFont>
      <p:font typeface="ศึกษา Light" charset="1" panose="00000000000000000000"/>
      <p:regular r:id="rId17"/>
    </p:embeddedFont>
    <p:embeddedFont>
      <p:font typeface="ศึกษา Medium" charset="1" panose="00000000000000000000"/>
      <p:regular r:id="rId18"/>
    </p:embeddedFont>
    <p:embeddedFont>
      <p:font typeface="ศึกษา Ultra-Bold" charset="1" panose="00000000000000000000"/>
      <p:regular r:id="rId19"/>
    </p:embeddedFont>
    <p:embeddedFont>
      <p:font typeface="ศึกษา Heavy" charset="1" panose="00000000000000000000"/>
      <p:regular r:id="rId20"/>
    </p:embeddedFont>
    <p:embeddedFont>
      <p:font typeface="Public Sans" charset="1" panose="00000000000000000000"/>
      <p:regular r:id="rId21"/>
    </p:embeddedFont>
    <p:embeddedFont>
      <p:font typeface="Public Sans Bold" charset="1" panose="00000000000000000000"/>
      <p:regular r:id="rId22"/>
    </p:embeddedFont>
    <p:embeddedFont>
      <p:font typeface="Public Sans Italics" charset="1" panose="00000000000000000000"/>
      <p:regular r:id="rId23"/>
    </p:embeddedFont>
    <p:embeddedFont>
      <p:font typeface="Public Sans Bold Italics" charset="1" panose="00000000000000000000"/>
      <p:regular r:id="rId24"/>
    </p:embeddedFont>
    <p:embeddedFont>
      <p:font typeface="Public Sans Thin" charset="1" panose="00000000000000000000"/>
      <p:regular r:id="rId25"/>
    </p:embeddedFont>
    <p:embeddedFont>
      <p:font typeface="Public Sans Thin Italics" charset="1" panose="00000000000000000000"/>
      <p:regular r:id="rId26"/>
    </p:embeddedFont>
    <p:embeddedFont>
      <p:font typeface="Public Sans Medium" charset="1" panose="00000000000000000000"/>
      <p:regular r:id="rId27"/>
    </p:embeddedFont>
    <p:embeddedFont>
      <p:font typeface="Public Sans Medium Italics" charset="1" panose="00000000000000000000"/>
      <p:regular r:id="rId28"/>
    </p:embeddedFont>
    <p:embeddedFont>
      <p:font typeface="Public Sans Heavy" charset="1" panose="00000000000000000000"/>
      <p:regular r:id="rId29"/>
    </p:embeddedFont>
    <p:embeddedFont>
      <p:font typeface="Public Sans Heavy Italics" charset="1" panose="00000000000000000000"/>
      <p:regular r:id="rId30"/>
    </p:embeddedFont>
    <p:embeddedFont>
      <p:font typeface="Now" charset="1" panose="00000500000000000000"/>
      <p:regular r:id="rId31"/>
    </p:embeddedFont>
    <p:embeddedFont>
      <p:font typeface="Now Bold" charset="1" panose="00000800000000000000"/>
      <p:regular r:id="rId32"/>
    </p:embeddedFont>
    <p:embeddedFont>
      <p:font typeface="Now Thin" charset="1" panose="00000300000000000000"/>
      <p:regular r:id="rId33"/>
    </p:embeddedFont>
    <p:embeddedFont>
      <p:font typeface="Now Light" charset="1" panose="00000400000000000000"/>
      <p:regular r:id="rId34"/>
    </p:embeddedFont>
    <p:embeddedFont>
      <p:font typeface="Now Medium" charset="1" panose="00000600000000000000"/>
      <p:regular r:id="rId35"/>
    </p:embeddedFont>
    <p:embeddedFont>
      <p:font typeface="Now Heavy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http://creativecommons.org/licenses/by/4.0/?ref=chooser-v1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semanticClimate/glossary-demo/" TargetMode="External" Type="http://schemas.openxmlformats.org/officeDocument/2006/relationships/hyperlink"/><Relationship Id="rId7" Target="../media/image2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42.png" Type="http://schemas.openxmlformats.org/officeDocument/2006/relationships/image"/><Relationship Id="rId7" Target="https://vivliostyle.vercel.app#src=https://raw.githubusercontent.com/semanticClimate/glossary-demo/main/html/index.html" TargetMode="External" Type="http://schemas.openxmlformats.org/officeDocument/2006/relationships/hyperlink"/><Relationship Id="rId8" Target="https://apps.ipcc.ch/glossary/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3.gif" Type="http://schemas.openxmlformats.org/officeDocument/2006/relationships/image"/><Relationship Id="rId12" Target="../media/image44.png" Type="http://schemas.openxmlformats.org/officeDocument/2006/relationships/image"/><Relationship Id="rId13" Target="../media/image24.jpe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2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petermr/pyamihtml" TargetMode="External" Type="http://schemas.openxmlformats.org/officeDocument/2006/relationships/hyperlink"/><Relationship Id="rId7" Target="../media/image2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2" Target="https://data.cdp.net/Climate-Hazards/2022-Cities-Climate-Hazards/rdq4-d52n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https://github.com/semanticClimate/un-datathon-2023/blob/main/climate_vulnerablity_assessement_tracker.ipynb" TargetMode="External" Type="http://schemas.openxmlformats.org/officeDocument/2006/relationships/hyperlink"/><Relationship Id="rId7" Target="../media/image2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https://github.com/semanticClimate/un-datathon-2023/blob/main/climate_vulnerablity_assessement_tracker.ipynb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884413"/>
            <a:chOff x="0" y="0"/>
            <a:chExt cx="4816593" cy="2076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76553"/>
            </a:xfrm>
            <a:custGeom>
              <a:avLst/>
              <a:gdLst/>
              <a:ahLst/>
              <a:cxnLst/>
              <a:rect r="r" b="b" t="t" l="l"/>
              <a:pathLst>
                <a:path h="20765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76553"/>
                  </a:lnTo>
                  <a:lnTo>
                    <a:pt x="0" y="2076553"/>
                  </a:lnTo>
                  <a:close/>
                </a:path>
              </a:pathLst>
            </a:custGeom>
            <a:solidFill>
              <a:srgbClr val="C3F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14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884413"/>
            <a:ext cx="18288000" cy="2402587"/>
            <a:chOff x="0" y="0"/>
            <a:chExt cx="4816593" cy="632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32780"/>
            </a:xfrm>
            <a:custGeom>
              <a:avLst/>
              <a:gdLst/>
              <a:ahLst/>
              <a:cxnLst/>
              <a:rect r="r" b="b" t="t" l="l"/>
              <a:pathLst>
                <a:path h="632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2780"/>
                  </a:lnTo>
                  <a:lnTo>
                    <a:pt x="0" y="63278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670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26167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3343936" y="8259147"/>
            <a:ext cx="19050" cy="17113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843634" y="4810439"/>
            <a:ext cx="1602651" cy="1796912"/>
          </a:xfrm>
          <a:custGeom>
            <a:avLst/>
            <a:gdLst/>
            <a:ahLst/>
            <a:cxnLst/>
            <a:rect r="r" b="b" t="t" l="l"/>
            <a:pathLst>
              <a:path h="1796912" w="1602651">
                <a:moveTo>
                  <a:pt x="0" y="0"/>
                </a:moveTo>
                <a:lnTo>
                  <a:pt x="1602651" y="0"/>
                </a:lnTo>
                <a:lnTo>
                  <a:pt x="1602651" y="1796912"/>
                </a:lnTo>
                <a:lnTo>
                  <a:pt x="0" y="1796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63354" y="8724178"/>
            <a:ext cx="1801311" cy="934430"/>
          </a:xfrm>
          <a:custGeom>
            <a:avLst/>
            <a:gdLst/>
            <a:ahLst/>
            <a:cxnLst/>
            <a:rect r="r" b="b" t="t" l="l"/>
            <a:pathLst>
              <a:path h="934430" w="1801311">
                <a:moveTo>
                  <a:pt x="0" y="0"/>
                </a:moveTo>
                <a:lnTo>
                  <a:pt x="1801311" y="0"/>
                </a:lnTo>
                <a:lnTo>
                  <a:pt x="1801311" y="934430"/>
                </a:lnTo>
                <a:lnTo>
                  <a:pt x="0" y="934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16793" y="7600032"/>
            <a:ext cx="1201435" cy="674528"/>
          </a:xfrm>
          <a:custGeom>
            <a:avLst/>
            <a:gdLst/>
            <a:ahLst/>
            <a:cxnLst/>
            <a:rect r="r" b="b" t="t" l="l"/>
            <a:pathLst>
              <a:path h="674528" w="1201435">
                <a:moveTo>
                  <a:pt x="0" y="0"/>
                </a:moveTo>
                <a:lnTo>
                  <a:pt x="1201435" y="0"/>
                </a:lnTo>
                <a:lnTo>
                  <a:pt x="1201435" y="674528"/>
                </a:lnTo>
                <a:lnTo>
                  <a:pt x="0" y="674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44959" y="7556199"/>
            <a:ext cx="1093082" cy="724094"/>
          </a:xfrm>
          <a:custGeom>
            <a:avLst/>
            <a:gdLst/>
            <a:ahLst/>
            <a:cxnLst/>
            <a:rect r="r" b="b" t="t" l="l"/>
            <a:pathLst>
              <a:path h="724094" w="1093082">
                <a:moveTo>
                  <a:pt x="0" y="0"/>
                </a:moveTo>
                <a:lnTo>
                  <a:pt x="1093082" y="0"/>
                </a:lnTo>
                <a:lnTo>
                  <a:pt x="1093082" y="724094"/>
                </a:lnTo>
                <a:lnTo>
                  <a:pt x="0" y="7240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321609" y="2340735"/>
            <a:ext cx="12473473" cy="3628345"/>
            <a:chOff x="0" y="0"/>
            <a:chExt cx="16631298" cy="483779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71450"/>
              <a:ext cx="16631298" cy="1939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69"/>
                </a:lnSpc>
                <a:spcBef>
                  <a:spcPct val="0"/>
                </a:spcBef>
              </a:pPr>
              <a:r>
                <a:rPr lang="en-US" sz="8763">
                  <a:solidFill>
                    <a:srgbClr val="000000"/>
                  </a:solidFill>
                  <a:latin typeface="Public Sans Bold"/>
                </a:rPr>
                <a:t>#semantic</a:t>
              </a:r>
              <a:r>
                <a:rPr lang="en-US" sz="8763">
                  <a:solidFill>
                    <a:srgbClr val="000000"/>
                  </a:solidFill>
                  <a:latin typeface="Public Sans Bold Italics"/>
                </a:rPr>
                <a:t>Climate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7440" y="2114330"/>
              <a:ext cx="16296418" cy="272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7"/>
                </a:lnSpc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LIBERATING KNOWLEDGE FROM </a:t>
              </a:r>
            </a:p>
            <a:p>
              <a:pPr algn="ctr">
                <a:lnSpc>
                  <a:spcPts val="5347"/>
                </a:lnSpc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CLIMATE-RELATED REPORTS</a:t>
              </a:r>
            </a:p>
            <a:p>
              <a:pPr algn="ctr">
                <a:lnSpc>
                  <a:spcPts val="5347"/>
                </a:lnSpc>
                <a:spcBef>
                  <a:spcPct val="0"/>
                </a:spcBef>
              </a:pPr>
              <a:r>
                <a:rPr lang="en-US" sz="3819">
                  <a:solidFill>
                    <a:srgbClr val="000000"/>
                  </a:solidFill>
                  <a:latin typeface="ศึกษา"/>
                </a:rPr>
                <a:t>  - UN DATATHON 2023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577476" y="8192366"/>
            <a:ext cx="2084784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Shweata N. Hegde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Gayatri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Ayush Garg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Jemi Jacob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Grace Jimenez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02354" y="8201891"/>
            <a:ext cx="7084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Team: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76622" y="8201891"/>
            <a:ext cx="100274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Mentors: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07966" y="8201891"/>
            <a:ext cx="225730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Peter Murray-Rust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Simon Worthington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Xavier Tibau Alberdi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93747" y="4097757"/>
            <a:ext cx="1302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Supporters: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11291" y="7191691"/>
            <a:ext cx="11114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Joint Lab: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293448" y="7193678"/>
            <a:ext cx="7331918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"/>
              </a:rPr>
              <a:t>This work is licensed under </a:t>
            </a:r>
            <a:r>
              <a:rPr lang="en-US" sz="2078" u="sng">
                <a:solidFill>
                  <a:srgbClr val="000000"/>
                </a:solidFill>
                <a:latin typeface="Roboto"/>
                <a:hlinkClick r:id="rId14" tooltip="http://creativecommons.org/licenses/by/4.0/?ref=chooser-v1"/>
              </a:rPr>
              <a:t>Attribution 4.0 International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0722" y="3665229"/>
            <a:ext cx="12715576" cy="22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 marL="0" indent="0" lvl="0">
              <a:lnSpc>
                <a:spcPts val="6150"/>
              </a:lnSpc>
            </a:pPr>
            <a:r>
              <a:rPr lang="en-US" sz="5000" spc="270">
                <a:solidFill>
                  <a:srgbClr val="FFFFFF"/>
                </a:solidFill>
                <a:latin typeface="Now Bold"/>
              </a:rPr>
              <a:t>USE CASE #2: </a:t>
            </a:r>
            <a:r>
              <a:rPr lang="en-US" sz="5000" spc="270">
                <a:solidFill>
                  <a:srgbClr val="000000"/>
                </a:solidFill>
                <a:latin typeface="Now Bold"/>
              </a:rPr>
              <a:t>SEMANTIC GLOSSARY FOR UN IPCC READERS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3322" y="8752989"/>
            <a:ext cx="6655340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semanticClimate/glossary-demo/"/>
              </a:rPr>
              <a:t>#CODE IPCC GLOSSARY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6899" y="5771911"/>
            <a:ext cx="5050661" cy="3584104"/>
            <a:chOff x="0" y="0"/>
            <a:chExt cx="6734215" cy="4778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2617" cy="4770961"/>
            </a:xfrm>
            <a:custGeom>
              <a:avLst/>
              <a:gdLst/>
              <a:ahLst/>
              <a:cxnLst/>
              <a:rect r="r" b="b" t="t" l="l"/>
              <a:pathLst>
                <a:path h="4770961" w="3382617">
                  <a:moveTo>
                    <a:pt x="0" y="0"/>
                  </a:moveTo>
                  <a:lnTo>
                    <a:pt x="3382617" y="0"/>
                  </a:lnTo>
                  <a:lnTo>
                    <a:pt x="3382617" y="4770961"/>
                  </a:lnTo>
                  <a:lnTo>
                    <a:pt x="0" y="4770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2617" y="0"/>
              <a:ext cx="3351598" cy="4778805"/>
            </a:xfrm>
            <a:custGeom>
              <a:avLst/>
              <a:gdLst/>
              <a:ahLst/>
              <a:cxnLst/>
              <a:rect r="r" b="b" t="t" l="l"/>
              <a:pathLst>
                <a:path h="4778805" w="3351598">
                  <a:moveTo>
                    <a:pt x="0" y="0"/>
                  </a:moveTo>
                  <a:lnTo>
                    <a:pt x="3351598" y="0"/>
                  </a:lnTo>
                  <a:lnTo>
                    <a:pt x="3351598" y="4778805"/>
                  </a:lnTo>
                  <a:lnTo>
                    <a:pt x="0" y="4778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79947" y="2411641"/>
            <a:ext cx="5442150" cy="2563373"/>
          </a:xfrm>
          <a:custGeom>
            <a:avLst/>
            <a:gdLst/>
            <a:ahLst/>
            <a:cxnLst/>
            <a:rect r="r" b="b" t="t" l="l"/>
            <a:pathLst>
              <a:path h="2563373" w="5442150">
                <a:moveTo>
                  <a:pt x="0" y="0"/>
                </a:moveTo>
                <a:lnTo>
                  <a:pt x="5442150" y="0"/>
                </a:lnTo>
                <a:lnTo>
                  <a:pt x="5442150" y="2563373"/>
                </a:lnTo>
                <a:lnTo>
                  <a:pt x="0" y="2563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641531" y="6415402"/>
            <a:ext cx="6576457" cy="83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  <a:spcBef>
                <a:spcPct val="0"/>
              </a:spcBef>
            </a:pPr>
            <a:r>
              <a:rPr lang="en-US" sz="4867" u="sng">
                <a:solidFill>
                  <a:srgbClr val="000000"/>
                </a:solidFill>
                <a:latin typeface="Roboto"/>
                <a:hlinkClick r:id="rId7" tooltip="https://vivliostyle.vercel.app#src=https://raw.githubusercontent.com/semanticClimate/glossary-demo/main/html/index.html"/>
              </a:rPr>
              <a:t>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CONVERTING THE IPCC GLOSSARY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141" y="5057775"/>
            <a:ext cx="3213758" cy="59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Roboto Bold"/>
              </a:rPr>
              <a:t>Convert from 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05182" y="3009998"/>
            <a:ext cx="6576457" cy="83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  <a:spcBef>
                <a:spcPct val="0"/>
              </a:spcBef>
            </a:pPr>
            <a:r>
              <a:rPr lang="en-US" sz="4867" u="sng">
                <a:solidFill>
                  <a:srgbClr val="000000"/>
                </a:solidFill>
                <a:latin typeface="Roboto"/>
                <a:hlinkClick r:id="rId8" tooltip="https://apps.ipcc.ch/glossary/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87987" y="2904608"/>
            <a:ext cx="7678339" cy="566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182" indent="-315591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B401A"/>
                </a:solidFill>
                <a:latin typeface="Public Sans Bold"/>
              </a:rPr>
              <a:t>Problem statement: </a:t>
            </a:r>
            <a:r>
              <a:rPr lang="en-US" sz="2923">
                <a:solidFill>
                  <a:srgbClr val="1B401A"/>
                </a:solidFill>
                <a:latin typeface="Public Sans"/>
              </a:rPr>
              <a:t>To make the glossary useful for finding sections in the reports and in the data. In addition adding a layer of crowdsourced multiligual entries</a:t>
            </a:r>
          </a:p>
          <a:p>
            <a:pPr algn="just">
              <a:lnSpc>
                <a:spcPts val="4092"/>
              </a:lnSpc>
            </a:pPr>
          </a:p>
          <a:p>
            <a:pPr algn="just" marL="631182" indent="-315591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B401A"/>
                </a:solidFill>
                <a:latin typeface="Public Sans Bold"/>
              </a:rPr>
              <a:t>What we do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Screen scraping and crowdsourcing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CSS Typesetting</a:t>
            </a:r>
          </a:p>
          <a:p>
            <a:pPr algn="just" marL="1262364" indent="-420788" lvl="2">
              <a:lnSpc>
                <a:spcPts val="4092"/>
              </a:lnSpc>
              <a:buFont typeface="Arial"/>
              <a:buChar char="⚬"/>
            </a:pPr>
            <a:r>
              <a:rPr lang="en-US" sz="2923">
                <a:solidFill>
                  <a:srgbClr val="1B401A"/>
                </a:solidFill>
                <a:latin typeface="Public Sans"/>
              </a:rPr>
              <a:t>Multilingual </a:t>
            </a:r>
          </a:p>
          <a:p>
            <a:pPr algn="just">
              <a:lnSpc>
                <a:spcPts val="424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A PROTOTYPE GLOSSARY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5861" y="2410139"/>
            <a:ext cx="11787318" cy="641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Problem statement: To make the glossary useful for finding sections in the reports and in the data. In addition adding a layer of crowdsourced multiligual entries</a:t>
            </a:r>
          </a:p>
          <a:p>
            <a:pPr algn="just">
              <a:lnSpc>
                <a:spcPts val="3953"/>
              </a:lnSpc>
            </a:pPr>
          </a:p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What we do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Screen scraping and crowdsourcing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CSS Typesetting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Multilingual </a:t>
            </a:r>
          </a:p>
          <a:p>
            <a:pPr algn="just" marL="609714" indent="-304857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1B401A"/>
                </a:solidFill>
                <a:latin typeface="Public Sans Bold"/>
              </a:rPr>
              <a:t>Linking and enrichment (annotation)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Crowdsourcing: from Wikipedia and and Wikidata</a:t>
            </a:r>
          </a:p>
          <a:p>
            <a:pPr algn="just" marL="1219429" indent="-406476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1B401A"/>
                </a:solidFill>
                <a:latin typeface="Public Sans"/>
              </a:rPr>
              <a:t>Link related resources - IPCC Reports, Data, Working Groups, etc: Annotate Wikibase</a:t>
            </a:r>
          </a:p>
          <a:p>
            <a:pPr algn="just">
              <a:lnSpc>
                <a:spcPts val="410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57372">
            <a:off x="10814986" y="6722000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57372">
            <a:off x="14243976" y="402957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2" y="0"/>
                </a:lnTo>
                <a:lnTo>
                  <a:pt x="6473562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101">
            <a:off x="15066378" y="4956521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6002" y="2586344"/>
            <a:ext cx="2914260" cy="1535967"/>
          </a:xfrm>
          <a:custGeom>
            <a:avLst/>
            <a:gdLst/>
            <a:ahLst/>
            <a:cxnLst/>
            <a:rect r="r" b="b" t="t" l="l"/>
            <a:pathLst>
              <a:path h="1535967" w="2914260">
                <a:moveTo>
                  <a:pt x="0" y="0"/>
                </a:moveTo>
                <a:lnTo>
                  <a:pt x="2914260" y="0"/>
                </a:lnTo>
                <a:lnTo>
                  <a:pt x="2914260" y="1535967"/>
                </a:lnTo>
                <a:lnTo>
                  <a:pt x="0" y="1535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47" t="0" r="-5947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60741" y="6923641"/>
            <a:ext cx="2389866" cy="1695922"/>
            <a:chOff x="0" y="0"/>
            <a:chExt cx="3186489" cy="2261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0583" cy="2257518"/>
            </a:xfrm>
            <a:custGeom>
              <a:avLst/>
              <a:gdLst/>
              <a:ahLst/>
              <a:cxnLst/>
              <a:rect r="r" b="b" t="t" l="l"/>
              <a:pathLst>
                <a:path h="2257518" w="1600583">
                  <a:moveTo>
                    <a:pt x="0" y="0"/>
                  </a:moveTo>
                  <a:lnTo>
                    <a:pt x="1600583" y="0"/>
                  </a:lnTo>
                  <a:lnTo>
                    <a:pt x="1600583" y="2257518"/>
                  </a:lnTo>
                  <a:lnTo>
                    <a:pt x="0" y="2257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00583" y="0"/>
              <a:ext cx="1585905" cy="2261230"/>
            </a:xfrm>
            <a:custGeom>
              <a:avLst/>
              <a:gdLst/>
              <a:ahLst/>
              <a:cxnLst/>
              <a:rect r="r" b="b" t="t" l="l"/>
              <a:pathLst>
                <a:path h="2261230" w="1585905">
                  <a:moveTo>
                    <a:pt x="0" y="0"/>
                  </a:moveTo>
                  <a:lnTo>
                    <a:pt x="1585906" y="0"/>
                  </a:lnTo>
                  <a:lnTo>
                    <a:pt x="1585906" y="2261230"/>
                  </a:lnTo>
                  <a:lnTo>
                    <a:pt x="0" y="226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8320384">
            <a:off x="3948976" y="2401567"/>
            <a:ext cx="2039656" cy="183569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8780350" y="2750846"/>
            <a:ext cx="1206964" cy="1206964"/>
          </a:xfrm>
          <a:custGeom>
            <a:avLst/>
            <a:gdLst/>
            <a:ahLst/>
            <a:cxnLst/>
            <a:rect r="r" b="b" t="t" l="l"/>
            <a:pathLst>
              <a:path h="1206964" w="1206964">
                <a:moveTo>
                  <a:pt x="0" y="0"/>
                </a:moveTo>
                <a:lnTo>
                  <a:pt x="1206964" y="0"/>
                </a:lnTo>
                <a:lnTo>
                  <a:pt x="1206964" y="1206963"/>
                </a:lnTo>
                <a:lnTo>
                  <a:pt x="0" y="1206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002984">
            <a:off x="9938141" y="2539435"/>
            <a:ext cx="1311695" cy="1311695"/>
          </a:xfrm>
          <a:custGeom>
            <a:avLst/>
            <a:gdLst/>
            <a:ahLst/>
            <a:cxnLst/>
            <a:rect r="r" b="b" t="t" l="l"/>
            <a:pathLst>
              <a:path h="1311695" w="1311695">
                <a:moveTo>
                  <a:pt x="0" y="0"/>
                </a:moveTo>
                <a:lnTo>
                  <a:pt x="1311695" y="0"/>
                </a:lnTo>
                <a:lnTo>
                  <a:pt x="1311695" y="1311695"/>
                </a:lnTo>
                <a:lnTo>
                  <a:pt x="0" y="1311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96857" y="6855513"/>
            <a:ext cx="2025530" cy="1913981"/>
          </a:xfrm>
          <a:custGeom>
            <a:avLst/>
            <a:gdLst/>
            <a:ahLst/>
            <a:cxnLst/>
            <a:rect r="r" b="b" t="t" l="l"/>
            <a:pathLst>
              <a:path h="1913981" w="2025530">
                <a:moveTo>
                  <a:pt x="0" y="0"/>
                </a:moveTo>
                <a:lnTo>
                  <a:pt x="2025529" y="0"/>
                </a:lnTo>
                <a:lnTo>
                  <a:pt x="2025529" y="1913981"/>
                </a:lnTo>
                <a:lnTo>
                  <a:pt x="0" y="1913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099" r="0" b="-20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4426" y="1982018"/>
            <a:ext cx="1672650" cy="2488364"/>
          </a:xfrm>
          <a:custGeom>
            <a:avLst/>
            <a:gdLst/>
            <a:ahLst/>
            <a:cxnLst/>
            <a:rect r="r" b="b" t="t" l="l"/>
            <a:pathLst>
              <a:path h="2488364" w="1672650">
                <a:moveTo>
                  <a:pt x="0" y="0"/>
                </a:moveTo>
                <a:lnTo>
                  <a:pt x="1672650" y="0"/>
                </a:lnTo>
                <a:lnTo>
                  <a:pt x="1672650" y="2488363"/>
                </a:lnTo>
                <a:lnTo>
                  <a:pt x="0" y="24883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7815" t="-69165" r="-10932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8320384">
            <a:off x="7195649" y="2367855"/>
            <a:ext cx="2039656" cy="183569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2336214">
            <a:off x="5605394" y="6853757"/>
            <a:ext cx="2039656" cy="1835690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2070525" y="4153105"/>
            <a:ext cx="2021172" cy="1399849"/>
          </a:xfrm>
          <a:custGeom>
            <a:avLst/>
            <a:gdLst/>
            <a:ahLst/>
            <a:cxnLst/>
            <a:rect r="r" b="b" t="t" l="l"/>
            <a:pathLst>
              <a:path h="1399849" w="2021172">
                <a:moveTo>
                  <a:pt x="0" y="0"/>
                </a:moveTo>
                <a:lnTo>
                  <a:pt x="2021172" y="0"/>
                </a:lnTo>
                <a:lnTo>
                  <a:pt x="2021172" y="1399848"/>
                </a:lnTo>
                <a:lnTo>
                  <a:pt x="0" y="1399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9996804">
            <a:off x="10856664" y="3201346"/>
            <a:ext cx="2039656" cy="18356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4779522">
            <a:off x="10729385" y="6547060"/>
            <a:ext cx="2039656" cy="183569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2302" y="735976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THE DREAM WORKFLOW!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9408" y="4591257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Source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96857" y="8779019"/>
            <a:ext cx="230744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GitHub/Lab (output storage)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29666" y="8771963"/>
            <a:ext cx="6029766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Outputs (HTML/XML)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 CSS Typesetting [Vivliostyle]: Paged web, scrolling web, mobile, PDF, PoD, eBook, etc.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87026" y="4624970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TDM [py4ami]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33589" y="4020392"/>
            <a:ext cx="23074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Data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98608" y="5678139"/>
            <a:ext cx="230744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Italics"/>
              </a:rPr>
              <a:t>Terminology Services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384" y="4016268"/>
            <a:ext cx="1622950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 marL="0" indent="0" lvl="0">
              <a:lnSpc>
                <a:spcPts val="5250"/>
              </a:lnSpc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USE CASE #3: </a:t>
            </a:r>
            <a:r>
              <a:rPr lang="en-US" sz="5000">
                <a:solidFill>
                  <a:srgbClr val="000000"/>
                </a:solidFill>
                <a:latin typeface="Now Bold"/>
              </a:rPr>
              <a:t>PDF READER FOR UN DIPLOMATS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3322" y="8752989"/>
            <a:ext cx="6655340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petermr/pyamihtml"/>
              </a:rPr>
              <a:t>#CODE PDF READER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181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MACHINE-READABLE DOCUMENTS?</a:t>
            </a: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7016" y="2272588"/>
            <a:ext cx="8414487" cy="6705191"/>
          </a:xfrm>
          <a:custGeom>
            <a:avLst/>
            <a:gdLst/>
            <a:ahLst/>
            <a:cxnLst/>
            <a:rect r="r" b="b" t="t" l="l"/>
            <a:pathLst>
              <a:path h="6705191" w="8414487">
                <a:moveTo>
                  <a:pt x="0" y="0"/>
                </a:moveTo>
                <a:lnTo>
                  <a:pt x="8414486" y="0"/>
                </a:lnTo>
                <a:lnTo>
                  <a:pt x="8414486" y="6705191"/>
                </a:lnTo>
                <a:lnTo>
                  <a:pt x="0" y="670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33182" y="1988923"/>
            <a:ext cx="4200457" cy="144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9"/>
              </a:lnSpc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~2000 UNFCCC documents over 30 years, 50 statements/doc =&gt; over 1 statements</a:t>
            </a:r>
          </a:p>
          <a:p>
            <a:pPr algn="just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92709"/>
            <a:ext cx="3084759" cy="108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9"/>
              </a:lnSpc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Cross-references between documents</a:t>
            </a:r>
          </a:p>
          <a:p>
            <a:pPr>
              <a:lnSpc>
                <a:spcPts val="2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363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SOURCE, RELATION, TARGET DOCUMENTS!</a:t>
            </a: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7016" y="2272588"/>
            <a:ext cx="8414487" cy="6705191"/>
          </a:xfrm>
          <a:custGeom>
            <a:avLst/>
            <a:gdLst/>
            <a:ahLst/>
            <a:cxnLst/>
            <a:rect r="r" b="b" t="t" l="l"/>
            <a:pathLst>
              <a:path h="6705191" w="8414487">
                <a:moveTo>
                  <a:pt x="0" y="0"/>
                </a:moveTo>
                <a:lnTo>
                  <a:pt x="8414486" y="0"/>
                </a:lnTo>
                <a:lnTo>
                  <a:pt x="8414486" y="6705191"/>
                </a:lnTo>
                <a:lnTo>
                  <a:pt x="0" y="670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27016" y="2115360"/>
            <a:ext cx="3298274" cy="722909"/>
          </a:xfrm>
          <a:custGeom>
            <a:avLst/>
            <a:gdLst/>
            <a:ahLst/>
            <a:cxnLst/>
            <a:rect r="r" b="b" t="t" l="l"/>
            <a:pathLst>
              <a:path h="722909" w="3298274">
                <a:moveTo>
                  <a:pt x="0" y="0"/>
                </a:moveTo>
                <a:lnTo>
                  <a:pt x="3298274" y="0"/>
                </a:lnTo>
                <a:lnTo>
                  <a:pt x="3298274" y="722909"/>
                </a:lnTo>
                <a:lnTo>
                  <a:pt x="0" y="722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77768" y="4392591"/>
            <a:ext cx="1885381" cy="3541562"/>
          </a:xfrm>
          <a:custGeom>
            <a:avLst/>
            <a:gdLst/>
            <a:ahLst/>
            <a:cxnLst/>
            <a:rect r="r" b="b" t="t" l="l"/>
            <a:pathLst>
              <a:path h="3541562" w="1885381">
                <a:moveTo>
                  <a:pt x="0" y="0"/>
                </a:moveTo>
                <a:lnTo>
                  <a:pt x="1885381" y="0"/>
                </a:lnTo>
                <a:lnTo>
                  <a:pt x="1885381" y="3541562"/>
                </a:lnTo>
                <a:lnTo>
                  <a:pt x="0" y="3541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26" t="-612" r="-527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98934" y="7522059"/>
            <a:ext cx="5479992" cy="1194515"/>
          </a:xfrm>
          <a:custGeom>
            <a:avLst/>
            <a:gdLst/>
            <a:ahLst/>
            <a:cxnLst/>
            <a:rect r="r" b="b" t="t" l="l"/>
            <a:pathLst>
              <a:path h="1194515" w="5479992">
                <a:moveTo>
                  <a:pt x="0" y="0"/>
                </a:moveTo>
                <a:lnTo>
                  <a:pt x="5479993" y="0"/>
                </a:lnTo>
                <a:lnTo>
                  <a:pt x="5479993" y="1194515"/>
                </a:lnTo>
                <a:lnTo>
                  <a:pt x="0" y="1194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396252"/>
            <a:ext cx="1007626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EE6C4D"/>
                </a:solidFill>
                <a:latin typeface="Roboto Bold"/>
              </a:rPr>
              <a:t>SOURCE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793381"/>
            <a:ext cx="1245989" cy="71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52F167"/>
                </a:solidFill>
                <a:latin typeface="Roboto Bold"/>
              </a:rPr>
              <a:t>RELATION</a:t>
            </a:r>
          </a:p>
          <a:p>
            <a:pPr algn="ctr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821535" y="3998698"/>
            <a:ext cx="1657231" cy="108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9"/>
              </a:lnSpc>
            </a:pPr>
            <a:r>
              <a:rPr lang="en-US" sz="2078">
                <a:solidFill>
                  <a:srgbClr val="5CE1E6"/>
                </a:solidFill>
                <a:latin typeface="Roboto Bold"/>
              </a:rPr>
              <a:t>TARGET</a:t>
            </a:r>
          </a:p>
          <a:p>
            <a:pPr>
              <a:lnSpc>
                <a:spcPts val="2909"/>
              </a:lnSpc>
            </a:pPr>
            <a:r>
              <a:rPr lang="en-US" sz="2078">
                <a:solidFill>
                  <a:srgbClr val="5CE1E6"/>
                </a:solidFill>
                <a:latin typeface="Roboto Bold"/>
              </a:rPr>
              <a:t> DOCUMENTS</a:t>
            </a:r>
          </a:p>
          <a:p>
            <a:pPr>
              <a:lnSpc>
                <a:spcPts val="2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617101" cy="272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CONVERT PDF TO HTML AUTOMATICALLY</a:t>
            </a:r>
          </a:p>
          <a:p>
            <a:pPr>
              <a:lnSpc>
                <a:spcPts val="7224"/>
              </a:lnSpc>
            </a:pPr>
          </a:p>
          <a:p>
            <a:pPr>
              <a:lnSpc>
                <a:spcPts val="72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60645" y="2594462"/>
            <a:ext cx="9508401" cy="6383317"/>
          </a:xfrm>
          <a:custGeom>
            <a:avLst/>
            <a:gdLst/>
            <a:ahLst/>
            <a:cxnLst/>
            <a:rect r="r" b="b" t="t" l="l"/>
            <a:pathLst>
              <a:path h="6383317" w="9508401">
                <a:moveTo>
                  <a:pt x="0" y="0"/>
                </a:moveTo>
                <a:lnTo>
                  <a:pt x="9508402" y="0"/>
                </a:lnTo>
                <a:lnTo>
                  <a:pt x="9508402" y="6383317"/>
                </a:lnTo>
                <a:lnTo>
                  <a:pt x="0" y="6383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83724" y="5987436"/>
            <a:ext cx="2802146" cy="3181336"/>
          </a:xfrm>
          <a:custGeom>
            <a:avLst/>
            <a:gdLst/>
            <a:ahLst/>
            <a:cxnLst/>
            <a:rect r="r" b="b" t="t" l="l"/>
            <a:pathLst>
              <a:path h="3181336" w="2802146">
                <a:moveTo>
                  <a:pt x="0" y="0"/>
                </a:moveTo>
                <a:lnTo>
                  <a:pt x="2802146" y="0"/>
                </a:lnTo>
                <a:lnTo>
                  <a:pt x="2802146" y="3181336"/>
                </a:lnTo>
                <a:lnTo>
                  <a:pt x="0" y="31813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290952"/>
            <a:ext cx="5757170" cy="289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9"/>
              </a:lnSpc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Problem statement: </a:t>
            </a:r>
            <a:r>
              <a:rPr lang="en-US" sz="2078">
                <a:solidFill>
                  <a:srgbClr val="000000"/>
                </a:solidFill>
                <a:latin typeface="Roboto"/>
              </a:rPr>
              <a:t>To automatically validate authoring and make statments in documents discoverable</a:t>
            </a:r>
          </a:p>
          <a:p>
            <a:pPr algn="just">
              <a:lnSpc>
                <a:spcPts val="2909"/>
              </a:lnSpc>
            </a:pP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search for SOURCE, RELATION, TARGETS</a:t>
            </a: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Automatic, 1 sec/document</a:t>
            </a:r>
          </a:p>
          <a:p>
            <a:pPr marL="448694" indent="-224347" lvl="1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Gives network graph</a:t>
            </a:r>
          </a:p>
          <a:p>
            <a:pPr>
              <a:lnSpc>
                <a:spcPts val="290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983724" y="5709920"/>
            <a:ext cx="1007626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SOURCE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6514" y="5678273"/>
            <a:ext cx="1000720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 Bold"/>
              </a:rPr>
              <a:t>TARGET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64495" y="4055896"/>
            <a:ext cx="6382616" cy="7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31"/>
              </a:lnSpc>
              <a:spcBef>
                <a:spcPct val="0"/>
              </a:spcBef>
            </a:pPr>
            <a:r>
              <a:rPr lang="en-US" sz="5518">
                <a:solidFill>
                  <a:srgbClr val="000000"/>
                </a:solidFill>
                <a:latin typeface="Now Bold"/>
              </a:rPr>
              <a:t>JOIN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3121" y="4930916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Website: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9944" y="4930916"/>
            <a:ext cx="4258477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www.semanticClimate.org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3121" y="5410476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E-mail: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3121" y="5887922"/>
            <a:ext cx="3560273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 Bold"/>
              </a:rPr>
              <a:t>Twitter: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9944" y="5410476"/>
            <a:ext cx="4521941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semanticClimate@gmail.com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9944" y="5887922"/>
            <a:ext cx="4521941" cy="4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7">
                <a:solidFill>
                  <a:srgbClr val="1B401A"/>
                </a:solidFill>
                <a:latin typeface="Public Sans"/>
              </a:rPr>
              <a:t>@semanticClimate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8088" y="4607650"/>
            <a:ext cx="7700158" cy="254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2"/>
              </a:lnSpc>
              <a:spcBef>
                <a:spcPct val="0"/>
              </a:spcBef>
            </a:pPr>
            <a:r>
              <a:rPr lang="en-US" sz="10389">
                <a:solidFill>
                  <a:srgbClr val="000000"/>
                </a:solidFill>
                <a:latin typeface="Now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6047545" y="7882684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95266">
            <a:off x="15352357" y="978732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4466444" y="-16725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95266">
            <a:off x="3774509" y="190255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5272161" y="641071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5"/>
                </a:lnTo>
                <a:lnTo>
                  <a:pt x="0" y="257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95266">
            <a:off x="4617524" y="8370565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5312712" y="9530036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5"/>
                </a:lnTo>
                <a:lnTo>
                  <a:pt x="0" y="257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746216" y="-160145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795266">
            <a:off x="1091579" y="358393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1786767" y="1517864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5739887" y="-1346030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795266">
            <a:off x="15044699" y="558609"/>
            <a:ext cx="2919292" cy="2575846"/>
          </a:xfrm>
          <a:custGeom>
            <a:avLst/>
            <a:gdLst/>
            <a:ahLst/>
            <a:cxnLst/>
            <a:rect r="r" b="b" t="t" l="l"/>
            <a:pathLst>
              <a:path h="2575846" w="2919292">
                <a:moveTo>
                  <a:pt x="0" y="0"/>
                </a:moveTo>
                <a:lnTo>
                  <a:pt x="2919292" y="0"/>
                </a:lnTo>
                <a:lnTo>
                  <a:pt x="2919292" y="2575846"/>
                </a:lnTo>
                <a:lnTo>
                  <a:pt x="0" y="2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5229" y="2554124"/>
            <a:ext cx="8551464" cy="46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2798" indent="-316399" lvl="1">
              <a:lnSpc>
                <a:spcPts val="4103"/>
              </a:lnSpc>
              <a:buFont typeface="Arial"/>
              <a:buChar char="•"/>
            </a:pPr>
            <a:r>
              <a:rPr lang="en-US" sz="2930">
                <a:solidFill>
                  <a:srgbClr val="1B401A"/>
                </a:solidFill>
                <a:latin typeface="Public Sans"/>
              </a:rPr>
              <a:t>We make software to make climate knowledge accessible to all -- both machine and humans</a:t>
            </a:r>
          </a:p>
          <a:p>
            <a:pPr>
              <a:lnSpc>
                <a:spcPts val="4103"/>
              </a:lnSpc>
            </a:pPr>
          </a:p>
          <a:p>
            <a:pPr marL="632798" indent="-316399" lvl="1">
              <a:lnSpc>
                <a:spcPts val="4103"/>
              </a:lnSpc>
              <a:buFont typeface="Arial"/>
              <a:buChar char="•"/>
            </a:pPr>
            <a:r>
              <a:rPr lang="en-US" sz="2930">
                <a:solidFill>
                  <a:srgbClr val="1B401A"/>
                </a:solidFill>
                <a:latin typeface="Public Sans"/>
              </a:rPr>
              <a:t>Create reusable Citizen Science outreach content packages and event formats:</a:t>
            </a:r>
          </a:p>
          <a:p>
            <a:pPr>
              <a:lnSpc>
                <a:spcPts val="4103"/>
              </a:lnSpc>
            </a:pPr>
          </a:p>
          <a:p>
            <a:pPr>
              <a:lnSpc>
                <a:spcPts val="4103"/>
              </a:lnSpc>
            </a:pPr>
          </a:p>
          <a:p>
            <a:pPr algn="ctr" marL="0" indent="0" lvl="0">
              <a:lnSpc>
                <a:spcPts val="4103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798027" y="5776373"/>
            <a:ext cx="8031256" cy="320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Hackathons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Intern programmes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Code and data science learning packages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Climate Reader collation tools for city climate plans, climate vulnerability assessment, and other settings</a:t>
            </a:r>
          </a:p>
          <a:p>
            <a:pPr marL="556575" indent="-278288" lvl="1">
              <a:lnSpc>
                <a:spcPts val="3609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Public Sans"/>
              </a:rPr>
              <a:t>Train-the-trainer formats (AKA Carpentries)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5682" y="1649645"/>
            <a:ext cx="6333618" cy="4750213"/>
          </a:xfrm>
          <a:custGeom>
            <a:avLst/>
            <a:gdLst/>
            <a:ahLst/>
            <a:cxnLst/>
            <a:rect r="r" b="b" t="t" l="l"/>
            <a:pathLst>
              <a:path h="4750213" w="6333618">
                <a:moveTo>
                  <a:pt x="0" y="0"/>
                </a:moveTo>
                <a:lnTo>
                  <a:pt x="6333618" y="0"/>
                </a:lnTo>
                <a:lnTo>
                  <a:pt x="6333618" y="4750213"/>
                </a:lnTo>
                <a:lnTo>
                  <a:pt x="0" y="475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229" y="1792520"/>
            <a:ext cx="8929420" cy="59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ABOUT #SEMANTICCLIMATE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35103" y="6649267"/>
            <a:ext cx="5736782" cy="35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Roboto"/>
              </a:rPr>
              <a:t>Team and mentors at SDG space Geneva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0648" y="1499297"/>
            <a:ext cx="1375828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UN DATATHON 2023 THEME &amp; SDGS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6943" y="2939821"/>
            <a:ext cx="9057677" cy="387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Food systems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Energy access and affordability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Digital connectivity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004AAD"/>
                </a:solidFill>
                <a:latin typeface="Public Sans Bold"/>
              </a:rPr>
              <a:t> Education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1B401A"/>
                </a:solidFill>
                <a:latin typeface="Public Sans"/>
              </a:rPr>
              <a:t> Jobs and social protection</a:t>
            </a:r>
          </a:p>
          <a:p>
            <a:pPr algn="just" marL="599247" indent="-299624" lvl="1">
              <a:lnSpc>
                <a:spcPts val="3885"/>
              </a:lnSpc>
              <a:buFont typeface="Arial"/>
              <a:buChar char="•"/>
            </a:pPr>
            <a:r>
              <a:rPr lang="en-US" sz="2775">
                <a:solidFill>
                  <a:srgbClr val="004AAD"/>
                </a:solidFill>
                <a:latin typeface="Public Sans Bold"/>
              </a:rPr>
              <a:t> Climate change, biodiversity loss and pollution</a:t>
            </a:r>
          </a:p>
          <a:p>
            <a:pPr algn="just">
              <a:lnSpc>
                <a:spcPts val="3885"/>
              </a:lnSpc>
            </a:pPr>
          </a:p>
          <a:p>
            <a:pPr algn="just">
              <a:lnSpc>
                <a:spcPts val="388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37187" y="2996971"/>
            <a:ext cx="1845275" cy="5980808"/>
            <a:chOff x="0" y="0"/>
            <a:chExt cx="2460367" cy="7974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514044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755390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60367" cy="2460367"/>
            </a:xfrm>
            <a:custGeom>
              <a:avLst/>
              <a:gdLst/>
              <a:ahLst/>
              <a:cxnLst/>
              <a:rect r="r" b="b" t="t" l="l"/>
              <a:pathLst>
                <a:path h="2460367" w="2460367">
                  <a:moveTo>
                    <a:pt x="0" y="0"/>
                  </a:moveTo>
                  <a:lnTo>
                    <a:pt x="2460367" y="0"/>
                  </a:lnTo>
                  <a:lnTo>
                    <a:pt x="2460367" y="2460367"/>
                  </a:lnTo>
                  <a:lnTo>
                    <a:pt x="0" y="2460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1351" y="933450"/>
            <a:ext cx="11973219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Now Bold"/>
              </a:rPr>
              <a:t>PROBLEM STATEMENT, METHODOLOGY, &amp; 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7896" y="2923578"/>
            <a:ext cx="10800130" cy="654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Problem statement: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Support a user of UN Data who is exploring a questions on ‘Climate Vulnerability Indexes’ with Big Data analysis of the global scientific literature, with geolocation.</a:t>
            </a:r>
          </a:p>
          <a:p>
            <a:pPr algn="just">
              <a:lnSpc>
                <a:spcPts val="3745"/>
              </a:lnSpc>
            </a:pPr>
          </a:p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Methodologies: 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Iterative software development using hackathons and rapid prototyping, creating replicable frameworks, open notebook science </a:t>
            </a:r>
          </a:p>
          <a:p>
            <a:pPr algn="just">
              <a:lnSpc>
                <a:spcPts val="3745"/>
              </a:lnSpc>
            </a:pPr>
          </a:p>
          <a:p>
            <a:pPr algn="just" marL="577658" indent="-288829" lvl="1">
              <a:lnSpc>
                <a:spcPts val="3745"/>
              </a:lnSpc>
              <a:buFont typeface="Arial"/>
              <a:buChar char="•"/>
            </a:pPr>
            <a:r>
              <a:rPr lang="en-US" sz="2675">
                <a:solidFill>
                  <a:srgbClr val="1B401A"/>
                </a:solidFill>
                <a:latin typeface="Public Sans Bold"/>
              </a:rPr>
              <a:t>UN Data used: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Carbon Disclosure Project (CDP), 2022 Cities Climate Hazards - </a:t>
            </a:r>
            <a:r>
              <a:rPr lang="en-US" sz="2675" u="sng">
                <a:solidFill>
                  <a:srgbClr val="1B401A"/>
                </a:solidFill>
                <a:latin typeface="Public Sans"/>
                <a:hlinkClick r:id="rId2" tooltip="https://data.cdp.net/Climate-Hazards/2022-Cities-Climate-Hazards/rdq4-d52n"/>
              </a:rPr>
              <a:t>https://data.cdp.net/Climate-Hazards/2022-Cities-Climate-Hazards/rdq4-d52n</a:t>
            </a:r>
            <a:r>
              <a:rPr lang="en-US" sz="2675">
                <a:solidFill>
                  <a:srgbClr val="1B401A"/>
                </a:solidFill>
                <a:latin typeface="Public Sans"/>
              </a:rPr>
              <a:t> </a:t>
            </a:r>
          </a:p>
          <a:p>
            <a:pPr algn="just">
              <a:lnSpc>
                <a:spcPts val="3745"/>
              </a:lnSpc>
            </a:pPr>
          </a:p>
          <a:p>
            <a:pPr algn="just">
              <a:lnSpc>
                <a:spcPts val="3745"/>
              </a:lnSpc>
            </a:pPr>
          </a:p>
          <a:p>
            <a:pPr algn="just">
              <a:lnSpc>
                <a:spcPts val="388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6280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019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239" y="7140334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3239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280" y="2753039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6280" y="-1637986"/>
            <a:ext cx="4663440" cy="4114800"/>
          </a:xfrm>
          <a:custGeom>
            <a:avLst/>
            <a:gdLst/>
            <a:ahLst/>
            <a:cxnLst/>
            <a:rect r="r" b="b" t="t" l="l"/>
            <a:pathLst>
              <a:path h="4114800" w="4663440">
                <a:moveTo>
                  <a:pt x="0" y="0"/>
                </a:moveTo>
                <a:lnTo>
                  <a:pt x="4663440" y="0"/>
                </a:lnTo>
                <a:lnTo>
                  <a:pt x="4663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5491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8821" y="3097805"/>
            <a:ext cx="729074" cy="1123814"/>
          </a:xfrm>
          <a:custGeom>
            <a:avLst/>
            <a:gdLst/>
            <a:ahLst/>
            <a:cxnLst/>
            <a:rect r="r" b="b" t="t" l="l"/>
            <a:pathLst>
              <a:path h="1123814" w="729074">
                <a:moveTo>
                  <a:pt x="0" y="0"/>
                </a:moveTo>
                <a:lnTo>
                  <a:pt x="729075" y="0"/>
                </a:lnTo>
                <a:lnTo>
                  <a:pt x="729075" y="1123814"/>
                </a:lnTo>
                <a:lnTo>
                  <a:pt x="0" y="1123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8048" y="4927517"/>
            <a:ext cx="945319" cy="914597"/>
          </a:xfrm>
          <a:custGeom>
            <a:avLst/>
            <a:gdLst/>
            <a:ahLst/>
            <a:cxnLst/>
            <a:rect r="r" b="b" t="t" l="l"/>
            <a:pathLst>
              <a:path h="914597" w="945319">
                <a:moveTo>
                  <a:pt x="0" y="0"/>
                </a:moveTo>
                <a:lnTo>
                  <a:pt x="945319" y="0"/>
                </a:lnTo>
                <a:lnTo>
                  <a:pt x="945319" y="914596"/>
                </a:lnTo>
                <a:lnTo>
                  <a:pt x="0" y="914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7508" y="6875842"/>
            <a:ext cx="895860" cy="763140"/>
          </a:xfrm>
          <a:custGeom>
            <a:avLst/>
            <a:gdLst/>
            <a:ahLst/>
            <a:cxnLst/>
            <a:rect r="r" b="b" t="t" l="l"/>
            <a:pathLst>
              <a:path h="763140" w="895860">
                <a:moveTo>
                  <a:pt x="0" y="0"/>
                </a:moveTo>
                <a:lnTo>
                  <a:pt x="895859" y="0"/>
                </a:lnTo>
                <a:lnTo>
                  <a:pt x="895859" y="763139"/>
                </a:lnTo>
                <a:lnTo>
                  <a:pt x="0" y="763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1941" y="2501472"/>
            <a:ext cx="14727170" cy="675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</a:p>
          <a:p>
            <a:pPr>
              <a:lnSpc>
                <a:spcPts val="5039"/>
              </a:lnSpc>
            </a:pPr>
            <a:r>
              <a:rPr lang="en-US" sz="4799">
                <a:solidFill>
                  <a:srgbClr val="000000"/>
                </a:solidFill>
                <a:latin typeface="Now Bold"/>
              </a:rPr>
              <a:t>#SEMANTICCLIMATE PRODUCTS / USE CASES</a:t>
            </a:r>
          </a:p>
          <a:p>
            <a:pPr>
              <a:lnSpc>
                <a:spcPts val="5039"/>
              </a:lnSpc>
            </a:pP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CLIMATE VULNERABILITY ASSESSMENT  TRACKER FOR IPCC REPORTS</a:t>
            </a: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SEMANTIC GLOSSARY FOR UN IPCC READERS</a:t>
            </a:r>
          </a:p>
          <a:p>
            <a:pPr marL="971548" indent="-485774" lvl="1">
              <a:lnSpc>
                <a:spcPts val="782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Now Bold"/>
              </a:rPr>
              <a:t>PDF READER FOR UN DIPLOMATS</a:t>
            </a:r>
          </a:p>
          <a:p>
            <a:pPr marL="0" indent="0" lvl="0">
              <a:lnSpc>
                <a:spcPts val="782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384" y="5191125"/>
            <a:ext cx="16229500" cy="192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</a:p>
          <a:p>
            <a:pPr marL="0" indent="0" lvl="0">
              <a:lnSpc>
                <a:spcPts val="3780"/>
              </a:lnSpc>
            </a:pPr>
            <a:r>
              <a:rPr lang="en-US" sz="3600">
                <a:solidFill>
                  <a:srgbClr val="FFFFFF"/>
                </a:solidFill>
                <a:latin typeface="Now Bold"/>
              </a:rPr>
              <a:t>Help UN Data users </a:t>
            </a:r>
            <a:r>
              <a:rPr lang="en-US" sz="3600">
                <a:solidFill>
                  <a:srgbClr val="000000"/>
                </a:solidFill>
                <a:latin typeface="Now Bold"/>
              </a:rPr>
              <a:t>analyze data, access open scientific literature, and create replicable workflows</a:t>
            </a:r>
            <a:r>
              <a:rPr lang="en-US" sz="3600">
                <a:solidFill>
                  <a:srgbClr val="FFFFFF"/>
                </a:solidFill>
                <a:latin typeface="Now Bold"/>
              </a:rPr>
              <a:t> using dashboards and Open Science principles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2384" y="3564948"/>
            <a:ext cx="14507379" cy="137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76"/>
              </a:lnSpc>
            </a:pPr>
            <a:r>
              <a:rPr lang="en-US" sz="4800" spc="259">
                <a:solidFill>
                  <a:srgbClr val="FFFFFF"/>
                </a:solidFill>
                <a:latin typeface="Now Bold"/>
              </a:rPr>
              <a:t>USE CASE #1:</a:t>
            </a:r>
            <a:r>
              <a:rPr lang="en-US" sz="4800" spc="259">
                <a:solidFill>
                  <a:srgbClr val="000000"/>
                </a:solidFill>
                <a:latin typeface="Now Bold"/>
              </a:rPr>
              <a:t>  CLIMATE VULNERABILITY ASSESSMENT TRACKER FOR IPCC REPORTS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6969771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141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907956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9599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843884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25527" y="378366"/>
            <a:ext cx="2654497" cy="2342203"/>
          </a:xfrm>
          <a:custGeom>
            <a:avLst/>
            <a:gdLst/>
            <a:ahLst/>
            <a:cxnLst/>
            <a:rect r="r" b="b" t="t" l="l"/>
            <a:pathLst>
              <a:path h="2342203" w="2654497">
                <a:moveTo>
                  <a:pt x="0" y="0"/>
                </a:moveTo>
                <a:lnTo>
                  <a:pt x="2654497" y="0"/>
                </a:lnTo>
                <a:lnTo>
                  <a:pt x="2654497" y="2342203"/>
                </a:lnTo>
                <a:lnTo>
                  <a:pt x="0" y="234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23322" y="8752989"/>
            <a:ext cx="6655340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80"/>
              </a:lnSpc>
            </a:pPr>
            <a:r>
              <a:rPr lang="en-US" sz="3600" u="sng">
                <a:solidFill>
                  <a:srgbClr val="FFFFFF"/>
                </a:solidFill>
                <a:latin typeface="Now Bold"/>
                <a:hlinkClick r:id="rId6" tooltip="https://github.com/semanticClimate/un-datathon-2023/blob/main/climate_vulnerablity_assessement_tracker.ipynb"/>
              </a:rPr>
              <a:t>#CODE PYGETPAPERS TOOL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8652690"/>
            <a:ext cx="688071" cy="650178"/>
          </a:xfrm>
          <a:custGeom>
            <a:avLst/>
            <a:gdLst/>
            <a:ahLst/>
            <a:cxnLst/>
            <a:rect r="r" b="b" t="t" l="l"/>
            <a:pathLst>
              <a:path h="650178" w="688071">
                <a:moveTo>
                  <a:pt x="0" y="0"/>
                </a:moveTo>
                <a:lnTo>
                  <a:pt x="688071" y="0"/>
                </a:lnTo>
                <a:lnTo>
                  <a:pt x="688071" y="650178"/>
                </a:lnTo>
                <a:lnTo>
                  <a:pt x="0" y="65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99" r="0" b="-209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5611" y="1965081"/>
            <a:ext cx="1462920" cy="2312086"/>
          </a:xfrm>
          <a:custGeom>
            <a:avLst/>
            <a:gdLst/>
            <a:ahLst/>
            <a:cxnLst/>
            <a:rect r="r" b="b" t="t" l="l"/>
            <a:pathLst>
              <a:path h="2312086" w="1462920">
                <a:moveTo>
                  <a:pt x="0" y="0"/>
                </a:moveTo>
                <a:lnTo>
                  <a:pt x="1462920" y="0"/>
                </a:lnTo>
                <a:lnTo>
                  <a:pt x="1462920" y="2312086"/>
                </a:lnTo>
                <a:lnTo>
                  <a:pt x="0" y="231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3937" y="2684765"/>
            <a:ext cx="2264813" cy="1033321"/>
          </a:xfrm>
          <a:custGeom>
            <a:avLst/>
            <a:gdLst/>
            <a:ahLst/>
            <a:cxnLst/>
            <a:rect r="r" b="b" t="t" l="l"/>
            <a:pathLst>
              <a:path h="1033321" w="2264813">
                <a:moveTo>
                  <a:pt x="0" y="0"/>
                </a:moveTo>
                <a:lnTo>
                  <a:pt x="2264812" y="0"/>
                </a:lnTo>
                <a:lnTo>
                  <a:pt x="2264812" y="1033321"/>
                </a:lnTo>
                <a:lnTo>
                  <a:pt x="0" y="1033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097417" y="5116235"/>
            <a:ext cx="2016348" cy="919959"/>
          </a:xfrm>
          <a:custGeom>
            <a:avLst/>
            <a:gdLst/>
            <a:ahLst/>
            <a:cxnLst/>
            <a:rect r="r" b="b" t="t" l="l"/>
            <a:pathLst>
              <a:path h="919959" w="2016348">
                <a:moveTo>
                  <a:pt x="0" y="0"/>
                </a:moveTo>
                <a:lnTo>
                  <a:pt x="2016347" y="0"/>
                </a:lnTo>
                <a:lnTo>
                  <a:pt x="2016347" y="919958"/>
                </a:lnTo>
                <a:lnTo>
                  <a:pt x="0" y="919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2467" y="2102168"/>
            <a:ext cx="3524040" cy="1858931"/>
          </a:xfrm>
          <a:custGeom>
            <a:avLst/>
            <a:gdLst/>
            <a:ahLst/>
            <a:cxnLst/>
            <a:rect r="r" b="b" t="t" l="l"/>
            <a:pathLst>
              <a:path h="1858931" w="3524040">
                <a:moveTo>
                  <a:pt x="0" y="0"/>
                </a:moveTo>
                <a:lnTo>
                  <a:pt x="3524040" y="0"/>
                </a:lnTo>
                <a:lnTo>
                  <a:pt x="3524040" y="1858931"/>
                </a:lnTo>
                <a:lnTo>
                  <a:pt x="0" y="1858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082" y="6743060"/>
            <a:ext cx="2609016" cy="1376256"/>
          </a:xfrm>
          <a:custGeom>
            <a:avLst/>
            <a:gdLst/>
            <a:ahLst/>
            <a:cxnLst/>
            <a:rect r="r" b="b" t="t" l="l"/>
            <a:pathLst>
              <a:path h="1376256" w="2609016">
                <a:moveTo>
                  <a:pt x="0" y="0"/>
                </a:moveTo>
                <a:lnTo>
                  <a:pt x="2609017" y="0"/>
                </a:lnTo>
                <a:lnTo>
                  <a:pt x="2609017" y="1376257"/>
                </a:lnTo>
                <a:lnTo>
                  <a:pt x="0" y="1376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57954">
            <a:off x="6090106" y="4139217"/>
            <a:ext cx="1510978" cy="4114048"/>
          </a:xfrm>
          <a:custGeom>
            <a:avLst/>
            <a:gdLst/>
            <a:ahLst/>
            <a:cxnLst/>
            <a:rect r="r" b="b" t="t" l="l"/>
            <a:pathLst>
              <a:path h="4114048" w="1510978">
                <a:moveTo>
                  <a:pt x="0" y="0"/>
                </a:moveTo>
                <a:lnTo>
                  <a:pt x="1510977" y="0"/>
                </a:lnTo>
                <a:lnTo>
                  <a:pt x="1510977" y="4114048"/>
                </a:lnTo>
                <a:lnTo>
                  <a:pt x="0" y="411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86580" y="6384738"/>
            <a:ext cx="2625241" cy="1384815"/>
          </a:xfrm>
          <a:custGeom>
            <a:avLst/>
            <a:gdLst/>
            <a:ahLst/>
            <a:cxnLst/>
            <a:rect r="r" b="b" t="t" l="l"/>
            <a:pathLst>
              <a:path h="1384815" w="2625241">
                <a:moveTo>
                  <a:pt x="0" y="0"/>
                </a:moveTo>
                <a:lnTo>
                  <a:pt x="2625241" y="0"/>
                </a:lnTo>
                <a:lnTo>
                  <a:pt x="2625241" y="1384814"/>
                </a:lnTo>
                <a:lnTo>
                  <a:pt x="0" y="138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8113" y="6760183"/>
            <a:ext cx="1389421" cy="633923"/>
          </a:xfrm>
          <a:custGeom>
            <a:avLst/>
            <a:gdLst/>
            <a:ahLst/>
            <a:cxnLst/>
            <a:rect r="r" b="b" t="t" l="l"/>
            <a:pathLst>
              <a:path h="633923" w="1389421">
                <a:moveTo>
                  <a:pt x="0" y="0"/>
                </a:moveTo>
                <a:lnTo>
                  <a:pt x="1389421" y="0"/>
                </a:lnTo>
                <a:lnTo>
                  <a:pt x="1389421" y="633924"/>
                </a:lnTo>
                <a:lnTo>
                  <a:pt x="0" y="63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6239" y="6089090"/>
            <a:ext cx="2924107" cy="1542466"/>
          </a:xfrm>
          <a:custGeom>
            <a:avLst/>
            <a:gdLst/>
            <a:ahLst/>
            <a:cxnLst/>
            <a:rect r="r" b="b" t="t" l="l"/>
            <a:pathLst>
              <a:path h="1542466" w="2924107">
                <a:moveTo>
                  <a:pt x="0" y="0"/>
                </a:moveTo>
                <a:lnTo>
                  <a:pt x="2924107" y="0"/>
                </a:lnTo>
                <a:lnTo>
                  <a:pt x="2924107" y="1542467"/>
                </a:lnTo>
                <a:lnTo>
                  <a:pt x="0" y="1542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09142" y="7983982"/>
            <a:ext cx="4733185" cy="2134236"/>
          </a:xfrm>
          <a:custGeom>
            <a:avLst/>
            <a:gdLst/>
            <a:ahLst/>
            <a:cxnLst/>
            <a:rect r="r" b="b" t="t" l="l"/>
            <a:pathLst>
              <a:path h="2134236" w="4733185">
                <a:moveTo>
                  <a:pt x="0" y="0"/>
                </a:moveTo>
                <a:lnTo>
                  <a:pt x="4733184" y="0"/>
                </a:lnTo>
                <a:lnTo>
                  <a:pt x="4733184" y="2134236"/>
                </a:lnTo>
                <a:lnTo>
                  <a:pt x="0" y="21342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01755" y="172840"/>
            <a:ext cx="11004485" cy="1573166"/>
            <a:chOff x="0" y="0"/>
            <a:chExt cx="2898300" cy="4143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8300" cy="414332"/>
            </a:xfrm>
            <a:custGeom>
              <a:avLst/>
              <a:gdLst/>
              <a:ahLst/>
              <a:cxnLst/>
              <a:rect r="r" b="b" t="t" l="l"/>
              <a:pathLst>
                <a:path h="414332" w="2898300">
                  <a:moveTo>
                    <a:pt x="35880" y="0"/>
                  </a:moveTo>
                  <a:lnTo>
                    <a:pt x="2862421" y="0"/>
                  </a:lnTo>
                  <a:cubicBezTo>
                    <a:pt x="2871937" y="0"/>
                    <a:pt x="2881063" y="3780"/>
                    <a:pt x="2887792" y="10509"/>
                  </a:cubicBezTo>
                  <a:cubicBezTo>
                    <a:pt x="2894520" y="17238"/>
                    <a:pt x="2898300" y="26364"/>
                    <a:pt x="2898300" y="35880"/>
                  </a:cubicBezTo>
                  <a:lnTo>
                    <a:pt x="2898300" y="378452"/>
                  </a:lnTo>
                  <a:cubicBezTo>
                    <a:pt x="2898300" y="387968"/>
                    <a:pt x="2894520" y="397094"/>
                    <a:pt x="2887792" y="403823"/>
                  </a:cubicBezTo>
                  <a:cubicBezTo>
                    <a:pt x="2881063" y="410552"/>
                    <a:pt x="2871937" y="414332"/>
                    <a:pt x="2862421" y="414332"/>
                  </a:cubicBezTo>
                  <a:lnTo>
                    <a:pt x="35880" y="414332"/>
                  </a:lnTo>
                  <a:cubicBezTo>
                    <a:pt x="26364" y="414332"/>
                    <a:pt x="17238" y="410552"/>
                    <a:pt x="10509" y="403823"/>
                  </a:cubicBezTo>
                  <a:cubicBezTo>
                    <a:pt x="3780" y="397094"/>
                    <a:pt x="0" y="387968"/>
                    <a:pt x="0" y="378452"/>
                  </a:cubicBezTo>
                  <a:lnTo>
                    <a:pt x="0" y="35880"/>
                  </a:lnTo>
                  <a:cubicBezTo>
                    <a:pt x="0" y="26364"/>
                    <a:pt x="3780" y="17238"/>
                    <a:pt x="10509" y="10509"/>
                  </a:cubicBezTo>
                  <a:cubicBezTo>
                    <a:pt x="17238" y="3780"/>
                    <a:pt x="26364" y="0"/>
                    <a:pt x="3588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98300" cy="46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5611" y="247403"/>
            <a:ext cx="10460628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 Bold"/>
              </a:rPr>
              <a:t>Scenario 1 - WITHOUT PYGETPAPERS TOOL:</a:t>
            </a:r>
            <a:r>
              <a:rPr lang="en-US" sz="2699">
                <a:solidFill>
                  <a:srgbClr val="000000"/>
                </a:solidFill>
                <a:latin typeface="Roboto"/>
              </a:rPr>
              <a:t> Climate Scientist wants to create a Climate Change Vulnerability Index for specific region within their country  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56962" y="3968820"/>
            <a:ext cx="4538226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Public Sans Bold Italics"/>
              </a:rPr>
              <a:t>Uses Google search, ChatGPT and Scientific Lit browsers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82467" y="2246233"/>
            <a:ext cx="34892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/>
                </a:solidFill>
                <a:latin typeface="Roboto Bold"/>
              </a:rPr>
              <a:t>1000s of related and unrelated data and a methodology  from ChatGPT with no scientific proof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1866" y="6803173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UN Data on Climate Vulnerabilities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3371" y="6449130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Manually analyses both the data sets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24068" y="6201464"/>
            <a:ext cx="2488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Roboto Bold"/>
              </a:rPr>
              <a:t>Creates a Climate Change Vulnerability Index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15122" y="8236521"/>
            <a:ext cx="4156964" cy="158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Roboto Bold"/>
              </a:rPr>
              <a:t>The whole process is time-intensive, resource-intensive, is non-replicable and might not be contextual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57372">
            <a:off x="10814986" y="6722000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57372">
            <a:off x="14243976" y="402957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2" y="0"/>
                </a:lnTo>
                <a:lnTo>
                  <a:pt x="6473562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101">
            <a:off x="15066378" y="4956521"/>
            <a:ext cx="6473562" cy="5711966"/>
          </a:xfrm>
          <a:custGeom>
            <a:avLst/>
            <a:gdLst/>
            <a:ahLst/>
            <a:cxnLst/>
            <a:rect r="r" b="b" t="t" l="l"/>
            <a:pathLst>
              <a:path h="5711966" w="6473562">
                <a:moveTo>
                  <a:pt x="0" y="0"/>
                </a:moveTo>
                <a:lnTo>
                  <a:pt x="6473561" y="0"/>
                </a:lnTo>
                <a:lnTo>
                  <a:pt x="6473561" y="5711966"/>
                </a:lnTo>
                <a:lnTo>
                  <a:pt x="0" y="571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1766" y="304553"/>
            <a:ext cx="3720118" cy="864927"/>
          </a:xfrm>
          <a:custGeom>
            <a:avLst/>
            <a:gdLst/>
            <a:ahLst/>
            <a:cxnLst/>
            <a:rect r="r" b="b" t="t" l="l"/>
            <a:pathLst>
              <a:path h="864927" w="3720118">
                <a:moveTo>
                  <a:pt x="0" y="0"/>
                </a:moveTo>
                <a:lnTo>
                  <a:pt x="3720118" y="0"/>
                </a:lnTo>
                <a:lnTo>
                  <a:pt x="3720118" y="864928"/>
                </a:lnTo>
                <a:lnTo>
                  <a:pt x="0" y="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016" y="8119317"/>
            <a:ext cx="3088920" cy="1716925"/>
          </a:xfrm>
          <a:custGeom>
            <a:avLst/>
            <a:gdLst/>
            <a:ahLst/>
            <a:cxnLst/>
            <a:rect r="r" b="b" t="t" l="l"/>
            <a:pathLst>
              <a:path h="1716925" w="3088920">
                <a:moveTo>
                  <a:pt x="0" y="0"/>
                </a:moveTo>
                <a:lnTo>
                  <a:pt x="3088921" y="0"/>
                </a:lnTo>
                <a:lnTo>
                  <a:pt x="3088921" y="1716924"/>
                </a:lnTo>
                <a:lnTo>
                  <a:pt x="0" y="1716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611" y="1965081"/>
            <a:ext cx="1462920" cy="2312086"/>
          </a:xfrm>
          <a:custGeom>
            <a:avLst/>
            <a:gdLst/>
            <a:ahLst/>
            <a:cxnLst/>
            <a:rect r="r" b="b" t="t" l="l"/>
            <a:pathLst>
              <a:path h="2312086" w="1462920">
                <a:moveTo>
                  <a:pt x="0" y="0"/>
                </a:moveTo>
                <a:lnTo>
                  <a:pt x="1462920" y="0"/>
                </a:lnTo>
                <a:lnTo>
                  <a:pt x="1462920" y="2312086"/>
                </a:lnTo>
                <a:lnTo>
                  <a:pt x="0" y="2312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3937" y="2684765"/>
            <a:ext cx="2264813" cy="1033321"/>
          </a:xfrm>
          <a:custGeom>
            <a:avLst/>
            <a:gdLst/>
            <a:ahLst/>
            <a:cxnLst/>
            <a:rect r="r" b="b" t="t" l="l"/>
            <a:pathLst>
              <a:path h="1033321" w="2264813">
                <a:moveTo>
                  <a:pt x="0" y="0"/>
                </a:moveTo>
                <a:lnTo>
                  <a:pt x="2264812" y="0"/>
                </a:lnTo>
                <a:lnTo>
                  <a:pt x="2264812" y="1033321"/>
                </a:lnTo>
                <a:lnTo>
                  <a:pt x="0" y="103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097417" y="5116235"/>
            <a:ext cx="2016348" cy="919959"/>
          </a:xfrm>
          <a:custGeom>
            <a:avLst/>
            <a:gdLst/>
            <a:ahLst/>
            <a:cxnLst/>
            <a:rect r="r" b="b" t="t" l="l"/>
            <a:pathLst>
              <a:path h="919959" w="2016348">
                <a:moveTo>
                  <a:pt x="0" y="0"/>
                </a:moveTo>
                <a:lnTo>
                  <a:pt x="2016347" y="0"/>
                </a:lnTo>
                <a:lnTo>
                  <a:pt x="2016347" y="919958"/>
                </a:lnTo>
                <a:lnTo>
                  <a:pt x="0" y="919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082" y="6743060"/>
            <a:ext cx="2609016" cy="1376256"/>
          </a:xfrm>
          <a:custGeom>
            <a:avLst/>
            <a:gdLst/>
            <a:ahLst/>
            <a:cxnLst/>
            <a:rect r="r" b="b" t="t" l="l"/>
            <a:pathLst>
              <a:path h="1376256" w="2609016">
                <a:moveTo>
                  <a:pt x="0" y="0"/>
                </a:moveTo>
                <a:lnTo>
                  <a:pt x="2609017" y="0"/>
                </a:lnTo>
                <a:lnTo>
                  <a:pt x="2609017" y="1376257"/>
                </a:lnTo>
                <a:lnTo>
                  <a:pt x="0" y="1376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82467" y="2102168"/>
            <a:ext cx="3524040" cy="1858931"/>
          </a:xfrm>
          <a:custGeom>
            <a:avLst/>
            <a:gdLst/>
            <a:ahLst/>
            <a:cxnLst/>
            <a:rect r="r" b="b" t="t" l="l"/>
            <a:pathLst>
              <a:path h="1858931" w="3524040">
                <a:moveTo>
                  <a:pt x="0" y="0"/>
                </a:moveTo>
                <a:lnTo>
                  <a:pt x="3524040" y="0"/>
                </a:lnTo>
                <a:lnTo>
                  <a:pt x="3524040" y="1858931"/>
                </a:lnTo>
                <a:lnTo>
                  <a:pt x="0" y="185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01755" y="172840"/>
            <a:ext cx="11004485" cy="1582691"/>
            <a:chOff x="0" y="0"/>
            <a:chExt cx="2898300" cy="416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8300" cy="416840"/>
            </a:xfrm>
            <a:custGeom>
              <a:avLst/>
              <a:gdLst/>
              <a:ahLst/>
              <a:cxnLst/>
              <a:rect r="r" b="b" t="t" l="l"/>
              <a:pathLst>
                <a:path h="416840" w="2898300">
                  <a:moveTo>
                    <a:pt x="35880" y="0"/>
                  </a:moveTo>
                  <a:lnTo>
                    <a:pt x="2862421" y="0"/>
                  </a:lnTo>
                  <a:cubicBezTo>
                    <a:pt x="2871937" y="0"/>
                    <a:pt x="2881063" y="3780"/>
                    <a:pt x="2887792" y="10509"/>
                  </a:cubicBezTo>
                  <a:cubicBezTo>
                    <a:pt x="2894520" y="17238"/>
                    <a:pt x="2898300" y="26364"/>
                    <a:pt x="2898300" y="35880"/>
                  </a:cubicBezTo>
                  <a:lnTo>
                    <a:pt x="2898300" y="380961"/>
                  </a:lnTo>
                  <a:cubicBezTo>
                    <a:pt x="2898300" y="390477"/>
                    <a:pt x="2894520" y="399603"/>
                    <a:pt x="2887792" y="406332"/>
                  </a:cubicBezTo>
                  <a:cubicBezTo>
                    <a:pt x="2881063" y="413060"/>
                    <a:pt x="2871937" y="416840"/>
                    <a:pt x="2862421" y="416840"/>
                  </a:cubicBezTo>
                  <a:lnTo>
                    <a:pt x="35880" y="416840"/>
                  </a:lnTo>
                  <a:cubicBezTo>
                    <a:pt x="26364" y="416840"/>
                    <a:pt x="17238" y="413060"/>
                    <a:pt x="10509" y="406332"/>
                  </a:cubicBezTo>
                  <a:cubicBezTo>
                    <a:pt x="3780" y="399603"/>
                    <a:pt x="0" y="390477"/>
                    <a:pt x="0" y="380961"/>
                  </a:cubicBezTo>
                  <a:lnTo>
                    <a:pt x="0" y="35880"/>
                  </a:lnTo>
                  <a:cubicBezTo>
                    <a:pt x="0" y="26364"/>
                    <a:pt x="3780" y="17238"/>
                    <a:pt x="10509" y="10509"/>
                  </a:cubicBezTo>
                  <a:cubicBezTo>
                    <a:pt x="17238" y="3780"/>
                    <a:pt x="26364" y="0"/>
                    <a:pt x="35880" y="0"/>
                  </a:cubicBezTo>
                  <a:close/>
                </a:path>
              </a:pathLst>
            </a:custGeom>
            <a:solidFill>
              <a:srgbClr val="C3FD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98300" cy="46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5611" y="247403"/>
            <a:ext cx="10184336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 Bold"/>
              </a:rPr>
              <a:t>Scenario 2 - WITH PYGETPAPERS TOOL:</a:t>
            </a:r>
            <a:r>
              <a:rPr lang="en-US" sz="2699">
                <a:solidFill>
                  <a:srgbClr val="000000"/>
                </a:solidFill>
                <a:latin typeface="Roboto"/>
              </a:rPr>
              <a:t> Climate Scientist wants to create a Climate Change Vulnerability Index for specific region within their country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2056" y="3871171"/>
            <a:ext cx="3906111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Public Sans Bold Italics"/>
              </a:rPr>
              <a:t>Uses pygetpapers-docanalysis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3479" y="2182846"/>
            <a:ext cx="3302015" cy="19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004AAD"/>
                </a:solidFill>
                <a:latin typeface="Roboto Bold"/>
              </a:rPr>
              <a:t>Climate vulnerability related articles </a:t>
            </a:r>
          </a:p>
          <a:p>
            <a:pPr algn="ctr">
              <a:lnSpc>
                <a:spcPts val="700"/>
              </a:lnSpc>
            </a:pPr>
          </a:p>
          <a:p>
            <a:pPr algn="ctr">
              <a:lnSpc>
                <a:spcPts val="2909"/>
              </a:lnSpc>
            </a:pPr>
            <a:r>
              <a:rPr lang="en-US" sz="2078">
                <a:solidFill>
                  <a:srgbClr val="004AAD"/>
                </a:solidFill>
                <a:latin typeface="Roboto Bold Italics"/>
              </a:rPr>
              <a:t>Analysis  on region, author, specific vulnerabilities</a:t>
            </a:r>
          </a:p>
          <a:p>
            <a:pPr algn="ctr">
              <a:lnSpc>
                <a:spcPts val="290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1866" y="6803173"/>
            <a:ext cx="2307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4AAD"/>
                </a:solidFill>
                <a:latin typeface="Roboto Bold"/>
              </a:rPr>
              <a:t>UN Data on Climate Vulnerabilities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382467" y="5979420"/>
            <a:ext cx="3889718" cy="2568913"/>
            <a:chOff x="0" y="0"/>
            <a:chExt cx="5186290" cy="3425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86290" cy="2735768"/>
            </a:xfrm>
            <a:custGeom>
              <a:avLst/>
              <a:gdLst/>
              <a:ahLst/>
              <a:cxnLst/>
              <a:rect r="r" b="b" t="t" l="l"/>
              <a:pathLst>
                <a:path h="2735768" w="5186290">
                  <a:moveTo>
                    <a:pt x="0" y="0"/>
                  </a:moveTo>
                  <a:lnTo>
                    <a:pt x="5186290" y="0"/>
                  </a:lnTo>
                  <a:lnTo>
                    <a:pt x="5186290" y="2735768"/>
                  </a:lnTo>
                  <a:lnTo>
                    <a:pt x="0" y="2735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43785" y="260276"/>
              <a:ext cx="4584994" cy="3164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  <a:r>
                <a:rPr lang="en-US" sz="2078" strike="noStrike" u="none">
                  <a:solidFill>
                    <a:srgbClr val="004AAD"/>
                  </a:solidFill>
                  <a:latin typeface="Roboto Bold"/>
                </a:rPr>
                <a:t>Creates Vulnerability Assessment Framework</a:t>
              </a:r>
            </a:p>
            <a:p>
              <a:pPr algn="ctr" marL="0" indent="0" lvl="0">
                <a:lnSpc>
                  <a:spcPts val="178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  <a:r>
                <a:rPr lang="en-US" sz="2078" strike="noStrike" u="none">
                  <a:solidFill>
                    <a:srgbClr val="004AAD"/>
                  </a:solidFill>
                  <a:latin typeface="Roboto Bold Italics"/>
                </a:rPr>
                <a:t>Contextual, replicable and easy</a:t>
              </a: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0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72185" y="7206198"/>
            <a:ext cx="6193641" cy="2792769"/>
            <a:chOff x="0" y="0"/>
            <a:chExt cx="8258188" cy="37236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58188" cy="3723692"/>
            </a:xfrm>
            <a:custGeom>
              <a:avLst/>
              <a:gdLst/>
              <a:ahLst/>
              <a:cxnLst/>
              <a:rect r="r" b="b" t="t" l="l"/>
              <a:pathLst>
                <a:path h="3723692" w="8258188">
                  <a:moveTo>
                    <a:pt x="0" y="0"/>
                  </a:moveTo>
                  <a:lnTo>
                    <a:pt x="8258188" y="0"/>
                  </a:lnTo>
                  <a:lnTo>
                    <a:pt x="8258188" y="3723692"/>
                  </a:lnTo>
                  <a:lnTo>
                    <a:pt x="0" y="3723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92446" y="515022"/>
              <a:ext cx="7473296" cy="2637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9"/>
                </a:lnSpc>
              </a:pPr>
              <a:r>
                <a:rPr lang="en-US" sz="2278">
                  <a:solidFill>
                    <a:srgbClr val="004AAD"/>
                  </a:solidFill>
                  <a:latin typeface="Roboto Bold"/>
                </a:rPr>
                <a:t>Papers can be: </a:t>
              </a:r>
            </a:p>
            <a:p>
              <a:pPr marL="491873" indent="-245937" lvl="1">
                <a:lnSpc>
                  <a:spcPts val="3189"/>
                </a:lnSpc>
                <a:buFont typeface="Arial"/>
                <a:buChar char="•"/>
              </a:pPr>
              <a:r>
                <a:rPr lang="en-US" sz="2278">
                  <a:solidFill>
                    <a:srgbClr val="004AAD"/>
                  </a:solidFill>
                  <a:latin typeface="Roboto Bold Italics"/>
                </a:rPr>
                <a:t>Geo located</a:t>
              </a:r>
            </a:p>
            <a:p>
              <a:pPr marL="491873" indent="-245937" lvl="1">
                <a:lnSpc>
                  <a:spcPts val="3189"/>
                </a:lnSpc>
                <a:buFont typeface="Arial"/>
                <a:buChar char="•"/>
              </a:pPr>
              <a:r>
                <a:rPr lang="en-US" sz="2278">
                  <a:solidFill>
                    <a:srgbClr val="004AAD"/>
                  </a:solidFill>
                  <a:latin typeface="Roboto Bold Italics"/>
                </a:rPr>
                <a:t>Retrieved and downloaded automatically</a:t>
              </a:r>
            </a:p>
            <a:p>
              <a:pPr>
                <a:lnSpc>
                  <a:spcPts val="3189"/>
                </a:lnSpc>
              </a:pPr>
              <a:r>
                <a:rPr lang="en-US" sz="2278">
                  <a:solidFill>
                    <a:srgbClr val="004AAD"/>
                  </a:solidFill>
                  <a:latin typeface="Roboto Bold"/>
                </a:rPr>
                <a:t>An interactive dashboard can be produced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7885410">
            <a:off x="4985993" y="3922396"/>
            <a:ext cx="1510978" cy="4114048"/>
          </a:xfrm>
          <a:custGeom>
            <a:avLst/>
            <a:gdLst/>
            <a:ahLst/>
            <a:cxnLst/>
            <a:rect r="r" b="b" t="t" l="l"/>
            <a:pathLst>
              <a:path h="4114048" w="1510978">
                <a:moveTo>
                  <a:pt x="0" y="0"/>
                </a:moveTo>
                <a:lnTo>
                  <a:pt x="1510977" y="0"/>
                </a:lnTo>
                <a:lnTo>
                  <a:pt x="1510977" y="4114048"/>
                </a:lnTo>
                <a:lnTo>
                  <a:pt x="0" y="41140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53743"/>
            <a:ext cx="14258784" cy="6565402"/>
          </a:xfrm>
          <a:custGeom>
            <a:avLst/>
            <a:gdLst/>
            <a:ahLst/>
            <a:cxnLst/>
            <a:rect r="r" b="b" t="t" l="l"/>
            <a:pathLst>
              <a:path h="6565402" w="14258784">
                <a:moveTo>
                  <a:pt x="0" y="0"/>
                </a:moveTo>
                <a:lnTo>
                  <a:pt x="14258784" y="0"/>
                </a:lnTo>
                <a:lnTo>
                  <a:pt x="14258784" y="6565401"/>
                </a:lnTo>
                <a:lnTo>
                  <a:pt x="0" y="656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3758287" cy="8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4"/>
              </a:lnSpc>
            </a:pPr>
            <a:r>
              <a:rPr lang="en-US" sz="5160">
                <a:solidFill>
                  <a:srgbClr val="000000"/>
                </a:solidFill>
                <a:latin typeface="Now Bold"/>
              </a:rPr>
              <a:t>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5591" y="8877841"/>
            <a:ext cx="2111894" cy="67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  <a:spcBef>
                <a:spcPct val="0"/>
              </a:spcBef>
            </a:pPr>
            <a:r>
              <a:rPr lang="en-US" sz="3962" u="sng">
                <a:solidFill>
                  <a:srgbClr val="000000"/>
                </a:solidFill>
                <a:latin typeface="Roboto Bold"/>
                <a:hlinkClick r:id="rId3" tooltip="https://github.com/semanticClimate/un-datathon-2023/blob/main/climate_vulnerablity_assessement_tracker.ipynb"/>
              </a:rPr>
              <a:t>Code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DAFYc7o9Y5c</dc:identifier>
  <dcterms:modified xsi:type="dcterms:W3CDTF">2011-08-01T06:04:30Z</dcterms:modified>
  <cp:revision>1</cp:revision>
  <dc:title>#semanticClimate</dc:title>
</cp:coreProperties>
</file>